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4465" r:id="rId1"/>
  </p:sldMasterIdLst>
  <p:notesMasterIdLst>
    <p:notesMasterId r:id="rId21"/>
  </p:notesMasterIdLst>
  <p:handoutMasterIdLst>
    <p:handoutMasterId r:id="rId22"/>
  </p:handoutMasterIdLst>
  <p:sldIdLst>
    <p:sldId id="280" r:id="rId2"/>
    <p:sldId id="282" r:id="rId3"/>
    <p:sldId id="300" r:id="rId4"/>
    <p:sldId id="281" r:id="rId5"/>
    <p:sldId id="308" r:id="rId6"/>
    <p:sldId id="283" r:id="rId7"/>
    <p:sldId id="284" r:id="rId8"/>
    <p:sldId id="299" r:id="rId9"/>
    <p:sldId id="285" r:id="rId10"/>
    <p:sldId id="297" r:id="rId11"/>
    <p:sldId id="298" r:id="rId12"/>
    <p:sldId id="302" r:id="rId13"/>
    <p:sldId id="301" r:id="rId14"/>
    <p:sldId id="309" r:id="rId15"/>
    <p:sldId id="303" r:id="rId16"/>
    <p:sldId id="304" r:id="rId17"/>
    <p:sldId id="305" r:id="rId18"/>
    <p:sldId id="307" r:id="rId19"/>
    <p:sldId id="306" r:id="rId20"/>
  </p:sldIdLst>
  <p:sldSz cx="9144000" cy="6858000" type="screen4x3"/>
  <p:notesSz cx="7053263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66"/>
    <a:srgbClr val="43A3E5"/>
    <a:srgbClr val="89CCE2"/>
    <a:srgbClr val="FFC000"/>
    <a:srgbClr val="000066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72261" autoAdjust="0"/>
  </p:normalViewPr>
  <p:slideViewPr>
    <p:cSldViewPr snapToGrid="0">
      <p:cViewPr>
        <p:scale>
          <a:sx n="56" d="100"/>
          <a:sy n="56" d="100"/>
        </p:scale>
        <p:origin x="-2562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hangingPunct="1">
              <a:defRPr sz="1200">
                <a:latin typeface="Gill Sans MT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8" y="0"/>
            <a:ext cx="3056414" cy="46545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FCB060-DA8C-414B-A61A-C2FD1C51D24D}" type="datetimeFigureOut">
              <a:rPr lang="en-US" altLang="en-US"/>
              <a:pPr>
                <a:defRPr/>
              </a:pPr>
              <a:t>11/15/2016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hangingPunct="1">
              <a:defRPr sz="1200">
                <a:latin typeface="Gill Sans MT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8" y="8842030"/>
            <a:ext cx="3056414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F2F0B33-02A7-44C9-928B-EFDD3D1D4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175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hangingPunct="1">
              <a:defRPr sz="1200">
                <a:latin typeface="Gill Sans MT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8" y="0"/>
            <a:ext cx="3056414" cy="46545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F2838D-1FF5-4313-824E-280C92311FA9}" type="datetimeFigureOut">
              <a:rPr lang="en-US" altLang="en-US"/>
              <a:pPr>
                <a:defRPr/>
              </a:pPr>
              <a:t>11/15/2016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4"/>
            <a:ext cx="564261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hangingPunct="1">
              <a:defRPr sz="1200">
                <a:latin typeface="Gill Sans MT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8" y="8842030"/>
            <a:ext cx="3056414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4268F62-573C-478E-B475-39E96C6C6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8420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268F62-573C-478E-B475-39E96C6C64DC}" type="slidenum">
              <a:rPr lang="en-US" altLang="en-US" smtClean="0"/>
              <a:pPr>
                <a:defRPr/>
              </a:pPr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057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268F62-573C-478E-B475-39E96C6C64D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286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stated goal is to provide accurate and timely data to the public while decreasing the burden on university staff.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268F62-573C-478E-B475-39E96C6C64D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39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 baseline="0"/>
            </a:lvl1pPr>
          </a:lstStyle>
          <a:p>
            <a:r>
              <a:rPr lang="en-US" dirty="0" smtClean="0"/>
              <a:t>Marin Clarkberg, Institutional Data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1"/>
            <a:ext cx="4038600" cy="4227388"/>
          </a:xfr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SzPct val="80000"/>
              <a:buFont typeface="Arial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5951"/>
            <a:ext cx="4038600" cy="3755523"/>
          </a:xfr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SzPct val="80000"/>
              <a:buFont typeface="Arial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1187451"/>
            <a:ext cx="4038600" cy="63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648200" y="1187451"/>
            <a:ext cx="4038600" cy="63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3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41202"/>
            <a:ext cx="5111750" cy="4306694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03252"/>
            <a:ext cx="3008313" cy="3953098"/>
          </a:xfrm>
        </p:spPr>
        <p:txBody>
          <a:bodyPr/>
          <a:lstStyle>
            <a:lvl1pPr marL="342900" indent="-342900">
              <a:buClr>
                <a:schemeClr val="bg1">
                  <a:lumMod val="50000"/>
                </a:schemeClr>
              </a:buClr>
              <a:buSzPct val="80000"/>
              <a:buFont typeface="Arial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57200" y="1241201"/>
            <a:ext cx="3008313" cy="10723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97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5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083335"/>
            <a:ext cx="9144000" cy="577466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4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56895"/>
            <a:ext cx="5486400" cy="337029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66954"/>
            <a:ext cx="5486400" cy="659484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792288" y="4938889"/>
            <a:ext cx="5486400" cy="528065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19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4"/>
          <p:cNvGrpSpPr>
            <a:grpSpLocks/>
          </p:cNvGrpSpPr>
          <p:nvPr userDrawn="1"/>
        </p:nvGrpSpPr>
        <p:grpSpPr bwMode="auto">
          <a:xfrm>
            <a:off x="-247650" y="0"/>
            <a:ext cx="9771063" cy="6858000"/>
            <a:chOff x="-246956" y="1"/>
            <a:chExt cx="9771024" cy="685799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93" y="1"/>
              <a:ext cx="9169363" cy="6857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-246956" y="2505076"/>
              <a:ext cx="1481132" cy="1481138"/>
            </a:xfrm>
            <a:prstGeom prst="ellipse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5198147" y="5665788"/>
              <a:ext cx="781047" cy="782637"/>
            </a:xfrm>
            <a:prstGeom prst="ellipse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6931690" y="4656138"/>
              <a:ext cx="2016117" cy="2017712"/>
            </a:xfrm>
            <a:prstGeom prst="ellipse">
              <a:avLst/>
            </a:prstGeom>
            <a:solidFill>
              <a:schemeClr val="tx2">
                <a:alpha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8469972" y="5162550"/>
              <a:ext cx="1054096" cy="1052513"/>
            </a:xfrm>
            <a:prstGeom prst="ellipse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5159"/>
            <a:ext cx="7627832" cy="1350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1"/>
          </p:nvPr>
        </p:nvSpPr>
        <p:spPr>
          <a:xfrm>
            <a:off x="2543949" y="3203350"/>
            <a:ext cx="1861430" cy="196283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2"/>
          </p:nvPr>
        </p:nvSpPr>
        <p:spPr>
          <a:xfrm>
            <a:off x="4605660" y="3196200"/>
            <a:ext cx="1861430" cy="196283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911" y="3199203"/>
            <a:ext cx="1861430" cy="196283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13"/>
          </p:nvPr>
        </p:nvSpPr>
        <p:spPr>
          <a:xfrm>
            <a:off x="6651272" y="3201689"/>
            <a:ext cx="1861430" cy="196283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4"/>
          </p:nvPr>
        </p:nvSpPr>
        <p:spPr>
          <a:xfrm>
            <a:off x="484911" y="2317892"/>
            <a:ext cx="1861430" cy="87209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5"/>
          </p:nvPr>
        </p:nvSpPr>
        <p:spPr>
          <a:xfrm>
            <a:off x="2543949" y="2334612"/>
            <a:ext cx="1861430" cy="87209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6"/>
          </p:nvPr>
        </p:nvSpPr>
        <p:spPr>
          <a:xfrm>
            <a:off x="4605660" y="2326398"/>
            <a:ext cx="1861430" cy="87209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17"/>
          </p:nvPr>
        </p:nvSpPr>
        <p:spPr>
          <a:xfrm>
            <a:off x="6651272" y="2324109"/>
            <a:ext cx="1861430" cy="87209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112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580147"/>
          </a:xfrm>
        </p:spPr>
        <p:txBody>
          <a:bodyPr/>
          <a:lstStyle>
            <a:lvl1pPr>
              <a:defRPr baseline="0">
                <a:solidFill>
                  <a:srgbClr val="006666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defRPr>
                <a:latin typeface="Arial Rounded MT Bold" panose="020F0704030504030204" pitchFamily="34" charset="0"/>
              </a:defRPr>
            </a:lvl1pPr>
            <a:lvl2pPr>
              <a:defRPr>
                <a:latin typeface="Arial Rounded MT Bold" panose="020F0704030504030204" pitchFamily="34" charset="0"/>
              </a:defRPr>
            </a:lvl2pPr>
            <a:lvl3pPr>
              <a:defRPr>
                <a:latin typeface="Arial Rounded MT Bold" panose="020F0704030504030204" pitchFamily="34" charset="0"/>
              </a:defRPr>
            </a:lvl3pPr>
            <a:lvl4pPr>
              <a:defRPr>
                <a:latin typeface="Arial Rounded MT Bold" panose="020F0704030504030204" pitchFamily="34" charset="0"/>
              </a:defRPr>
            </a:lvl4pPr>
            <a:lvl5pPr>
              <a:defRPr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 baseline="0">
                <a:solidFill>
                  <a:schemeClr val="tx1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Marin Clarkberg, Institutional Data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200916"/>
            <a:ext cx="762000" cy="365125"/>
          </a:xfrm>
        </p:spPr>
        <p:txBody>
          <a:bodyPr/>
          <a:lstStyle>
            <a:lvl1pPr>
              <a:defRPr sz="1800" b="1" i="0" baseline="0">
                <a:latin typeface="Arial Rounded MT Bold" panose="020F0704030504030204" pitchFamily="34" charset="0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EF98A266-E364-4B5E-98DD-432668182E1E}" type="datetime1">
              <a:rPr lang="en-US" smtClean="0"/>
              <a:pPr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2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667" y="4461593"/>
            <a:ext cx="2440613" cy="286884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597668" y="4835641"/>
            <a:ext cx="2440612" cy="268968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4"/>
          </p:nvPr>
        </p:nvSpPr>
        <p:spPr>
          <a:xfrm>
            <a:off x="3361889" y="4461593"/>
            <a:ext cx="2440613" cy="286884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003970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5"/>
          </p:nvPr>
        </p:nvSpPr>
        <p:spPr>
          <a:xfrm>
            <a:off x="3361890" y="4835641"/>
            <a:ext cx="2440612" cy="268968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4B4B4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6"/>
          </p:nvPr>
        </p:nvSpPr>
        <p:spPr>
          <a:xfrm>
            <a:off x="6141536" y="4461593"/>
            <a:ext cx="2440613" cy="286884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003970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141537" y="4835641"/>
            <a:ext cx="2440612" cy="268968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4B4B4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753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7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Marin Clarkberg, Institutional Data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20091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aseline="0">
                <a:solidFill>
                  <a:schemeClr val="tx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56" r:id="rId8"/>
    <p:sldLayoutId id="2147484445" r:id="rId9"/>
    <p:sldLayoutId id="2147484447" r:id="rId10"/>
    <p:sldLayoutId id="2147484448" r:id="rId11"/>
    <p:sldLayoutId id="2147484449" r:id="rId12"/>
    <p:sldLayoutId id="2147484450" r:id="rId13"/>
    <p:sldLayoutId id="2147484451" r:id="rId14"/>
    <p:sldLayoutId id="2147484462" r:id="rId15"/>
    <p:sldLayoutId id="214748446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199147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sz="2800" cap="none" dirty="0" smtClean="0">
                <a:solidFill>
                  <a:srgbClr val="006666"/>
                </a:solidFill>
                <a:latin typeface="Arial Rounded MT Bold" panose="020F0704030504030204" pitchFamily="34" charset="0"/>
                <a:ea typeface="ＭＳ Ｐゴシック" charset="0"/>
              </a:rPr>
              <a:t>IRP Brown Bag</a:t>
            </a:r>
            <a:br>
              <a:rPr lang="en-US" sz="2800" cap="none" dirty="0" smtClean="0">
                <a:solidFill>
                  <a:srgbClr val="006666"/>
                </a:solidFill>
                <a:latin typeface="Arial Rounded MT Bold" panose="020F0704030504030204" pitchFamily="34" charset="0"/>
                <a:ea typeface="ＭＳ Ｐゴシック" charset="0"/>
              </a:rPr>
            </a:br>
            <a:r>
              <a:rPr lang="en-US" sz="2800" cap="none" dirty="0" smtClean="0">
                <a:solidFill>
                  <a:srgbClr val="006666"/>
                </a:solidFill>
                <a:latin typeface="Arial Rounded MT Bold" panose="020F0704030504030204" pitchFamily="34" charset="0"/>
                <a:ea typeface="ＭＳ Ｐゴシック" charset="0"/>
              </a:rPr>
              <a:t>Facts at Your Fingertips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762000" y="4692316"/>
            <a:ext cx="6858000" cy="665747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ＭＳ Ｐゴシック" charset="0"/>
              </a:rPr>
              <a:t>Marin Clarkberg, Associate Vice Provost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ＭＳ Ｐゴシック" charset="0"/>
              </a:rPr>
              <a:t>Institutional Research &amp; Planning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34270" r="16843" b="40935"/>
          <a:stretch>
            <a:fillRect/>
          </a:stretch>
        </p:blipFill>
        <p:spPr bwMode="auto">
          <a:xfrm>
            <a:off x="762000" y="5529756"/>
            <a:ext cx="3280611" cy="89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marinadmin\AppData\Local\Microsoft\Windows\Temporary Internet Files\Content.IE5\BNJW5VY1\fingerprint_8yy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72" y="3623057"/>
            <a:ext cx="1840992" cy="215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Data Set (CDS)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4" y="541867"/>
            <a:ext cx="9284764" cy="465666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18533" y="2692401"/>
            <a:ext cx="609599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Data Set (CDS)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48200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Provides answers </a:t>
            </a:r>
            <a:r>
              <a:rPr lang="en-US" dirty="0"/>
              <a:t>to many frequently asked </a:t>
            </a:r>
            <a:r>
              <a:rPr lang="en-US" dirty="0" smtClean="0"/>
              <a:t>questions</a:t>
            </a:r>
          </a:p>
          <a:p>
            <a:pPr fontAlgn="base"/>
            <a:r>
              <a:rPr lang="en-US" dirty="0" smtClean="0"/>
              <a:t>Enhances the </a:t>
            </a:r>
            <a:r>
              <a:rPr lang="en-US" dirty="0"/>
              <a:t>comparability of data reported across </a:t>
            </a:r>
            <a:r>
              <a:rPr lang="en-US" dirty="0" smtClean="0"/>
              <a:t>institutions with a standardized </a:t>
            </a:r>
            <a:r>
              <a:rPr lang="en-US" dirty="0"/>
              <a:t>questionnaire </a:t>
            </a:r>
            <a:r>
              <a:rPr lang="en-US" dirty="0" smtClean="0"/>
              <a:t>with detailed definitions and directions</a:t>
            </a:r>
          </a:p>
          <a:p>
            <a:pPr fontAlgn="base"/>
            <a:r>
              <a:rPr lang="en-US" dirty="0" smtClean="0"/>
              <a:t>Developed </a:t>
            </a:r>
            <a:r>
              <a:rPr lang="en-US" dirty="0"/>
              <a:t>through collaboration among colleges and universities, </a:t>
            </a:r>
            <a:r>
              <a:rPr lang="en-US" dirty="0" smtClean="0"/>
              <a:t>college guide publishers, </a:t>
            </a:r>
            <a:r>
              <a:rPr lang="en-US" dirty="0"/>
              <a:t>the National Center for Education Statistics, and others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Data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3" y="400049"/>
            <a:ext cx="4438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43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Data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1"/>
            <a:ext cx="8984631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11" y="1671638"/>
            <a:ext cx="6893438" cy="3611562"/>
          </a:xfrm>
          <a:prstGeom prst="rect">
            <a:avLst/>
          </a:prstGeom>
          <a:noFill/>
          <a:ln>
            <a:noFill/>
          </a:ln>
          <a:effectLst>
            <a:outerShdw blurRad="927100" dist="101600" dir="13500000" sx="107000" sy="107000" algn="br" rotWithShape="0">
              <a:schemeClr val="tx1">
                <a:lumMod val="20000"/>
                <a:lumOff val="80000"/>
                <a:alpha val="7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60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662516"/>
            <a:ext cx="74866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4" y="879200"/>
            <a:ext cx="8220604" cy="4252931"/>
          </a:xfrm>
          <a:prstGeom prst="rect">
            <a:avLst/>
          </a:prstGeom>
          <a:noFill/>
          <a:ln>
            <a:noFill/>
          </a:ln>
          <a:effectLst>
            <a:outerShdw blurRad="127000" dist="38100" dir="13500000" sx="103000" sy="103000" algn="br" rotWithShape="0">
              <a:schemeClr val="bg1">
                <a:lumMod val="40000"/>
                <a:lumOff val="6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66" y="1522156"/>
            <a:ext cx="7239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5"/>
          <a:stretch/>
        </p:blipFill>
        <p:spPr bwMode="auto">
          <a:xfrm>
            <a:off x="668861" y="2115079"/>
            <a:ext cx="8356866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26000"/>
            <a:ext cx="6781800" cy="1326147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External data requests and institutional integrity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03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data requests: </a:t>
            </a:r>
            <a:br>
              <a:rPr lang="en-US" dirty="0" smtClean="0"/>
            </a:br>
            <a:r>
              <a:rPr lang="en-US" dirty="0" smtClean="0"/>
              <a:t>When does IRP handle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/>
              <a:t>Serves as an information clearinghouse for the university,</a:t>
            </a:r>
          </a:p>
          <a:p>
            <a:pPr lvl="1" fontAlgn="base"/>
            <a:r>
              <a:rPr lang="en-US" dirty="0"/>
              <a:t>producing publicly accessible statistical summaries of the university, including the online </a:t>
            </a:r>
            <a:r>
              <a:rPr lang="en-US" dirty="0" err="1"/>
              <a:t>Factbook</a:t>
            </a:r>
            <a:endParaRPr lang="en-US" dirty="0"/>
          </a:p>
          <a:p>
            <a:pPr lvl="1" fontAlgn="base"/>
            <a:r>
              <a:rPr lang="en-US" dirty="0"/>
              <a:t>providing data about the university to governmental agencies</a:t>
            </a:r>
          </a:p>
          <a:p>
            <a:pPr lvl="1" fontAlgn="base"/>
            <a:r>
              <a:rPr lang="en-US" dirty="0"/>
              <a:t>responding to external requests for information (e.g. from college guide publishers)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3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31B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31B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data requests: </a:t>
            </a:r>
            <a:br>
              <a:rPr lang="en-US" dirty="0"/>
            </a:br>
            <a:r>
              <a:rPr lang="en-US" dirty="0"/>
              <a:t>When does IRP handle them?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798"/>
            <a:ext cx="7543800" cy="425873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External </a:t>
            </a:r>
            <a:r>
              <a:rPr lang="en-US" dirty="0"/>
              <a:t>requests </a:t>
            </a:r>
            <a:r>
              <a:rPr lang="en-US" dirty="0" smtClean="0"/>
              <a:t>that:</a:t>
            </a:r>
            <a:endParaRPr lang="en-US" dirty="0"/>
          </a:p>
          <a:p>
            <a:r>
              <a:rPr lang="en-US" dirty="0" smtClean="0"/>
              <a:t>Seek </a:t>
            </a:r>
            <a:r>
              <a:rPr lang="en-US" dirty="0"/>
              <a:t>to characterize the institution as a whole</a:t>
            </a:r>
          </a:p>
          <a:p>
            <a:r>
              <a:rPr lang="en-US" dirty="0" smtClean="0"/>
              <a:t>Are </a:t>
            </a:r>
            <a:r>
              <a:rPr lang="en-US" dirty="0"/>
              <a:t>framed around information contained in institutional data systems to which IRP has direct access (e.g.  student records, personnel records)</a:t>
            </a:r>
          </a:p>
          <a:p>
            <a:r>
              <a:rPr lang="en-US" dirty="0" smtClean="0"/>
              <a:t>Focus </a:t>
            </a:r>
            <a:r>
              <a:rPr lang="en-US" dirty="0"/>
              <a:t>on topics that relate specifically to Cornell’s educational mission (e.g. admission rates, graduation rates, student-faculty ratios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IRP </a:t>
            </a:r>
            <a:r>
              <a:rPr lang="en-US" dirty="0" smtClean="0"/>
              <a:t>does </a:t>
            </a:r>
            <a:r>
              <a:rPr lang="en-US" i="1" dirty="0"/>
              <a:t>not</a:t>
            </a:r>
            <a:r>
              <a:rPr lang="en-US" dirty="0"/>
              <a:t> manage external requests for data that:</a:t>
            </a:r>
          </a:p>
          <a:p>
            <a:r>
              <a:rPr lang="en-US" dirty="0" smtClean="0"/>
              <a:t>Pertain </a:t>
            </a:r>
            <a:r>
              <a:rPr lang="en-US" dirty="0"/>
              <a:t>only to specific units within the institution (e.g. the college of Engineering, or the field of Economics)</a:t>
            </a:r>
          </a:p>
          <a:p>
            <a:r>
              <a:rPr lang="en-US" dirty="0" smtClean="0"/>
              <a:t>Rely </a:t>
            </a:r>
            <a:r>
              <a:rPr lang="en-US" dirty="0"/>
              <a:t>predominantly on sources of data to which IRP does not have access (e.g. facilities, research expenditures</a:t>
            </a:r>
            <a:r>
              <a:rPr lang="en-US" dirty="0" smtClean="0"/>
              <a:t>)</a:t>
            </a:r>
          </a:p>
          <a:p>
            <a:r>
              <a:rPr lang="en-US" dirty="0"/>
              <a:t>Focus on topics that are primarily non-academic (e.g. finances, student life</a:t>
            </a:r>
            <a:r>
              <a:rPr lang="en-US" dirty="0" smtClean="0"/>
              <a:t>)</a:t>
            </a:r>
            <a:r>
              <a:rPr lang="en-US" dirty="0"/>
              <a:t>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4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data requests: </a:t>
            </a:r>
            <a:br>
              <a:rPr lang="en-US" dirty="0"/>
            </a:br>
            <a:r>
              <a:rPr lang="en-US" dirty="0"/>
              <a:t>When does IRP handle them?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IRP </a:t>
            </a:r>
            <a:r>
              <a:rPr lang="en-US" dirty="0"/>
              <a:t>can sometimes serve as a resource for other units who are responding to external requests for data. 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a specific professional program might need to provide student headcounts or admissions information to a specialized accrediting agency.  </a:t>
            </a:r>
            <a:endParaRPr lang="en-US" dirty="0" smtClean="0"/>
          </a:p>
          <a:p>
            <a:pPr lvl="1"/>
            <a:r>
              <a:rPr lang="en-US" dirty="0" smtClean="0"/>
              <a:t>While </a:t>
            </a:r>
            <a:r>
              <a:rPr lang="en-US" dirty="0"/>
              <a:t>IRP does not take on primary responsibility for managing that sort of program-specific information inquiry, IRP will collaborate with responsible entities in the units to provide requested information where possible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098" name="Picture 2" descr="C:\Users\marinadmin\AppData\Local\Microsoft\Windows\Temporary Internet Files\Content.IE5\U7F89NX1\googley-eye-birdie-has-question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44" y="5067986"/>
            <a:ext cx="1878179" cy="122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topics?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about: </a:t>
            </a:r>
            <a:r>
              <a:rPr lang="en-US" i="1" dirty="0" smtClean="0"/>
              <a:t>someone else</a:t>
            </a:r>
          </a:p>
          <a:p>
            <a:r>
              <a:rPr lang="en-US" dirty="0" smtClean="0"/>
              <a:t>Faculty data</a:t>
            </a:r>
          </a:p>
          <a:p>
            <a:r>
              <a:rPr lang="en-US" dirty="0" smtClean="0"/>
              <a:t>Budget model data</a:t>
            </a:r>
          </a:p>
          <a:p>
            <a:r>
              <a:rPr lang="en-US" dirty="0" smtClean="0"/>
              <a:t>Rankings</a:t>
            </a:r>
          </a:p>
          <a:p>
            <a:r>
              <a:rPr lang="en-US" dirty="0" smtClean="0"/>
              <a:t>Surveys (e.g. students, employees)</a:t>
            </a:r>
          </a:p>
          <a:p>
            <a:r>
              <a:rPr lang="en-US" dirty="0" smtClean="0"/>
              <a:t>All things Tableau</a:t>
            </a:r>
          </a:p>
          <a:p>
            <a:r>
              <a:rPr lang="en-US" dirty="0" smtClean="0"/>
              <a:t>Academic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Reporting…</a:t>
            </a:r>
            <a:br>
              <a:rPr lang="en-US" dirty="0" smtClean="0"/>
            </a:br>
            <a:r>
              <a:rPr lang="en-US" dirty="0" smtClean="0"/>
              <a:t>Special Interest Group?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Familiarize others with what we do in Institutional Research &amp; Planning (IRP)</a:t>
            </a:r>
          </a:p>
          <a:p>
            <a:pPr lvl="1"/>
            <a:r>
              <a:rPr lang="en-US" dirty="0" smtClean="0"/>
              <a:t>Identify ways in which we can help you</a:t>
            </a:r>
          </a:p>
          <a:p>
            <a:pPr lvl="1"/>
            <a:r>
              <a:rPr lang="en-US" dirty="0" smtClean="0"/>
              <a:t>Explain ourselves and our practices to you</a:t>
            </a:r>
          </a:p>
          <a:p>
            <a:r>
              <a:rPr lang="en-US" dirty="0" smtClean="0"/>
              <a:t>Provide a forum for discussing issues and best practices for handling reporting institutional data</a:t>
            </a:r>
          </a:p>
          <a:p>
            <a:r>
              <a:rPr lang="en-US" dirty="0" smtClean="0"/>
              <a:t>Let’s discuss before we leave!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074" name="Picture 2" descr="C:\Users\marinadmin\AppData\Local\Microsoft\Windows\Temporary Internet Files\Content.IE5\BNJW5VY1\brown-paper-lunch-bag-154638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58" y="4697305"/>
            <a:ext cx="1338242" cy="195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9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IRP staff</a:t>
            </a:r>
          </a:p>
          <a:p>
            <a:r>
              <a:rPr lang="en-US" dirty="0" smtClean="0"/>
              <a:t>Review the mission &amp; function of IRP</a:t>
            </a:r>
          </a:p>
          <a:p>
            <a:r>
              <a:rPr lang="en-US" dirty="0" smtClean="0"/>
              <a:t>Review tools for reporting data to external audiences</a:t>
            </a:r>
          </a:p>
          <a:p>
            <a:r>
              <a:rPr lang="en-US" dirty="0" smtClean="0"/>
              <a:t>Leave time for questions, discussion, brainstorming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IRP 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en-US" dirty="0" smtClean="0"/>
              <a:t>irp.dpb.cornell.edu/about-us</a:t>
            </a:r>
          </a:p>
          <a:p>
            <a:pPr marL="0" indent="0" fontAlgn="base">
              <a:buNone/>
            </a:pPr>
            <a:endParaRPr lang="en-US" dirty="0" smtClean="0"/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sz="3000" dirty="0" smtClean="0"/>
              <a:t>The mission of Institutional Research and Planning is </a:t>
            </a:r>
            <a:r>
              <a:rPr lang="en-US" sz="3000" dirty="0"/>
              <a:t>to provide official, accurate, and unbiased information and analysis about the university in support of institutional planning, decision-making, and reporting obligations.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32" name="Picture 8" descr="C:\Users\marinadmin\AppData\Local\Microsoft\Windows\Temporary Internet Files\Content.IE5\Q393OUL4\=static-equilibriu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42" y="4469870"/>
            <a:ext cx="40576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4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IRP 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en-US" dirty="0" smtClean="0"/>
              <a:t>irp.dpb.cornell.edu/about-us</a:t>
            </a:r>
          </a:p>
          <a:p>
            <a:pPr marL="0" indent="0" fontAlgn="base">
              <a:buNone/>
            </a:pPr>
            <a:endParaRPr lang="en-US" dirty="0" smtClean="0"/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sz="3000" dirty="0" smtClean="0"/>
              <a:t>The mission of Institutional Research and Planning is </a:t>
            </a:r>
            <a:r>
              <a:rPr lang="en-US" sz="3000" dirty="0"/>
              <a:t>to provide official, accurate, and </a:t>
            </a:r>
            <a:r>
              <a:rPr lang="en-US" sz="3000" dirty="0">
                <a:solidFill>
                  <a:schemeClr val="accent1"/>
                </a:solidFill>
              </a:rPr>
              <a:t>unbiased</a:t>
            </a:r>
            <a:r>
              <a:rPr lang="en-US" sz="3000" dirty="0"/>
              <a:t> information and analysis about the university in support of institutional planning, decision-making, and reporting obligations.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32" name="Picture 8" descr="C:\Users\marinadmin\AppData\Local\Microsoft\Windows\Temporary Internet Files\Content.IE5\Q393OUL4\=static-equilibriu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42" y="4469870"/>
            <a:ext cx="40576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IRP 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770466"/>
            <a:ext cx="7543800" cy="4665133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 smtClean="0"/>
              <a:t>Serves </a:t>
            </a:r>
            <a:r>
              <a:rPr lang="en-US" dirty="0"/>
              <a:t>as an information clearinghouse for the university,</a:t>
            </a:r>
          </a:p>
          <a:p>
            <a:pPr lvl="1" fontAlgn="base"/>
            <a:r>
              <a:rPr lang="en-US" dirty="0"/>
              <a:t>producing publicly accessible statistical summaries of the university, including the online </a:t>
            </a:r>
            <a:r>
              <a:rPr lang="en-US" dirty="0" err="1"/>
              <a:t>Factbook</a:t>
            </a:r>
            <a:endParaRPr lang="en-US" dirty="0"/>
          </a:p>
          <a:p>
            <a:pPr lvl="1" fontAlgn="base"/>
            <a:r>
              <a:rPr lang="en-US" dirty="0"/>
              <a:t>providing data about the university to governmental agencies</a:t>
            </a:r>
          </a:p>
          <a:p>
            <a:pPr lvl="1" fontAlgn="base"/>
            <a:r>
              <a:rPr lang="en-US" dirty="0"/>
              <a:t>responding to external requests for information (e.g. from college guide publishers)</a:t>
            </a:r>
          </a:p>
          <a:p>
            <a:pPr lvl="1" fontAlgn="base"/>
            <a:r>
              <a:rPr lang="en-US" dirty="0"/>
              <a:t>coordinating the university’s participation in a variety of </a:t>
            </a:r>
            <a:r>
              <a:rPr lang="en-US" dirty="0" err="1"/>
              <a:t>consortial</a:t>
            </a:r>
            <a:r>
              <a:rPr lang="en-US" dirty="0"/>
              <a:t> data </a:t>
            </a:r>
            <a:r>
              <a:rPr lang="en-US" dirty="0" smtClean="0"/>
              <a:t>exchanges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9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IRP 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770466"/>
            <a:ext cx="7543800" cy="4665133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dirty="0" smtClean="0"/>
              <a:t>Organizes</a:t>
            </a:r>
            <a:r>
              <a:rPr lang="en-US" dirty="0"/>
              <a:t>, administers, and reports on population surveys of university constituencies (e.g. graduating seniors)</a:t>
            </a:r>
          </a:p>
          <a:p>
            <a:pPr fontAlgn="base"/>
            <a:r>
              <a:rPr lang="en-US" dirty="0"/>
              <a:t>Engages in in-depth research projects and report writing on topics of special concern to the Provost and other university leaders</a:t>
            </a:r>
          </a:p>
          <a:p>
            <a:pPr fontAlgn="base"/>
            <a:r>
              <a:rPr lang="en-US" dirty="0"/>
              <a:t>Supports efforts related to programmatic and institutional assessment, including university accreditation and the registration of academic programs with New York State</a:t>
            </a:r>
          </a:p>
          <a:p>
            <a:pPr fontAlgn="base"/>
            <a:r>
              <a:rPr lang="en-US" dirty="0"/>
              <a:t>Uses institutional data to inform the undergraduate admissions process</a:t>
            </a:r>
          </a:p>
          <a:p>
            <a:pPr fontAlgn="base"/>
            <a:r>
              <a:rPr lang="en-US" dirty="0"/>
              <a:t>Advocates for the quality and integrity of university </a:t>
            </a:r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5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data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been compiling data about the university with consistent, persisting definitions for decades</a:t>
            </a:r>
          </a:p>
          <a:p>
            <a:r>
              <a:rPr lang="en-US" dirty="0" smtClean="0"/>
              <a:t>Many of our practices with respect to defining data elements are given to us externally</a:t>
            </a:r>
          </a:p>
          <a:p>
            <a:pPr lvl="1"/>
            <a:r>
              <a:rPr lang="en-US" dirty="0" smtClean="0"/>
              <a:t>US Department of Education (IPEDS)</a:t>
            </a:r>
          </a:p>
          <a:p>
            <a:pPr lvl="1"/>
            <a:r>
              <a:rPr lang="en-US" dirty="0" smtClean="0"/>
              <a:t>Common Data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2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Factbook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t="21762" r="16578" b="13426"/>
          <a:stretch/>
        </p:blipFill>
        <p:spPr bwMode="auto">
          <a:xfrm>
            <a:off x="0" y="609602"/>
            <a:ext cx="9144000" cy="4803378"/>
          </a:xfrm>
          <a:prstGeom prst="rect">
            <a:avLst/>
          </a:prstGeom>
          <a:noFill/>
          <a:ln w="28575">
            <a:solidFill>
              <a:srgbClr val="FFFFFF">
                <a:alpha val="55000"/>
              </a:srgbClr>
            </a:solidFill>
            <a:miter lim="800000"/>
            <a:headEnd/>
            <a:tailEnd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0" y="2455336"/>
            <a:ext cx="609599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ornell Colors">
      <a:dk1>
        <a:srgbClr val="CBCBCB"/>
      </a:dk1>
      <a:lt1>
        <a:srgbClr val="3F3F3F"/>
      </a:lt1>
      <a:dk2>
        <a:srgbClr val="D0D0D0"/>
      </a:dk2>
      <a:lt2>
        <a:srgbClr val="D2D2D2"/>
      </a:lt2>
      <a:accent1>
        <a:srgbClr val="B31B1B"/>
      </a:accent1>
      <a:accent2>
        <a:srgbClr val="E65C5C"/>
      </a:accent2>
      <a:accent3>
        <a:srgbClr val="2B71FF"/>
      </a:accent3>
      <a:accent4>
        <a:srgbClr val="72A0FF"/>
      </a:accent4>
      <a:accent5>
        <a:srgbClr val="C3DCFF"/>
      </a:accent5>
      <a:accent6>
        <a:srgbClr val="00349E"/>
      </a:accent6>
      <a:hlink>
        <a:srgbClr val="17BBFD"/>
      </a:hlink>
      <a:folHlink>
        <a:srgbClr val="2B71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29512</TotalTime>
  <Words>596</Words>
  <Application>Microsoft Office PowerPoint</Application>
  <PresentationFormat>On-screen Show (4:3)</PresentationFormat>
  <Paragraphs>100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NewsPrint</vt:lpstr>
      <vt:lpstr>IRP Brown Bag Facts at Your Fingertips</vt:lpstr>
      <vt:lpstr>Data Reporting… Special Interest Group?</vt:lpstr>
      <vt:lpstr>Today’s Goals</vt:lpstr>
      <vt:lpstr>IRP Mission</vt:lpstr>
      <vt:lpstr>IRP Mission</vt:lpstr>
      <vt:lpstr>IRP Mission</vt:lpstr>
      <vt:lpstr>IRP Mission</vt:lpstr>
      <vt:lpstr>Defining data elements</vt:lpstr>
      <vt:lpstr>Factbook</vt:lpstr>
      <vt:lpstr>Common Data Set (CDS) </vt:lpstr>
      <vt:lpstr>Common Data Set (CDS) </vt:lpstr>
      <vt:lpstr>Common Data Set</vt:lpstr>
      <vt:lpstr>Common Data Set</vt:lpstr>
      <vt:lpstr>External data requests and institutional integrity</vt:lpstr>
      <vt:lpstr>External data requests:  When does IRP handle them?</vt:lpstr>
      <vt:lpstr>External data requests:  When does IRP handle them?</vt:lpstr>
      <vt:lpstr>External data requests:  When does IRP handle them?</vt:lpstr>
      <vt:lpstr>Questions, Discussion</vt:lpstr>
      <vt:lpstr>Future topics?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Presented by:</dc:title>
  <dc:creator>mec30</dc:creator>
  <cp:lastModifiedBy>mec30</cp:lastModifiedBy>
  <cp:revision>198</cp:revision>
  <cp:lastPrinted>2015-06-01T12:53:30Z</cp:lastPrinted>
  <dcterms:created xsi:type="dcterms:W3CDTF">2015-05-08T14:37:24Z</dcterms:created>
  <dcterms:modified xsi:type="dcterms:W3CDTF">2016-11-15T18:12:22Z</dcterms:modified>
</cp:coreProperties>
</file>