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8" r:id="rId3"/>
    <p:sldId id="269" r:id="rId4"/>
    <p:sldId id="271" r:id="rId5"/>
    <p:sldId id="275" r:id="rId6"/>
    <p:sldId id="276" r:id="rId7"/>
    <p:sldId id="277" r:id="rId8"/>
    <p:sldId id="278" r:id="rId9"/>
    <p:sldId id="279" r:id="rId10"/>
    <p:sldId id="281" r:id="rId11"/>
    <p:sldId id="270" r:id="rId12"/>
    <p:sldId id="272" r:id="rId13"/>
    <p:sldId id="273" r:id="rId14"/>
    <p:sldId id="274" r:id="rId15"/>
    <p:sldId id="28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2" autoAdjust="0"/>
    <p:restoredTop sz="86375" autoAdjust="0"/>
  </p:normalViewPr>
  <p:slideViewPr>
    <p:cSldViewPr>
      <p:cViewPr varScale="1">
        <p:scale>
          <a:sx n="113" d="100"/>
          <a:sy n="113" d="100"/>
        </p:scale>
        <p:origin x="1434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0625_06_174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2" t="2963" r="5789"/>
          <a:stretch/>
        </p:blipFill>
        <p:spPr>
          <a:xfrm>
            <a:off x="-1" y="0"/>
            <a:ext cx="9144001" cy="686404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3" y="3200422"/>
            <a:ext cx="4137025" cy="1066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 smtClean="0">
              <a:solidFill>
                <a:srgbClr val="FFFFFF"/>
              </a:solidFill>
              <a:latin typeface="+mn-lt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43152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0580_07_119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r="254"/>
          <a:stretch/>
        </p:blipFill>
        <p:spPr>
          <a:xfrm>
            <a:off x="-8468" y="200377"/>
            <a:ext cx="9144001" cy="666326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3" y="3200422"/>
            <a:ext cx="4137025" cy="1066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 smtClean="0">
              <a:solidFill>
                <a:srgbClr val="FFFFFF"/>
              </a:solidFill>
              <a:latin typeface="+mn-lt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12651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0957_12_052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0"/>
          <a:stretch/>
        </p:blipFill>
        <p:spPr>
          <a:xfrm>
            <a:off x="0" y="211666"/>
            <a:ext cx="9144000" cy="664633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3" y="3200422"/>
            <a:ext cx="4137025" cy="1066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 smtClean="0">
              <a:solidFill>
                <a:srgbClr val="FFFFFF"/>
              </a:solidFill>
              <a:latin typeface="+mn-lt"/>
              <a:cs typeface="Times"/>
            </a:endParaRPr>
          </a:p>
        </p:txBody>
      </p:sp>
      <p:pic>
        <p:nvPicPr>
          <p:cNvPr id="10" name="Picture 9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21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cu screen b31b1b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182033" y="402168"/>
            <a:ext cx="1384300" cy="1267968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2438400"/>
            <a:ext cx="9144000" cy="2406650"/>
          </a:xfrm>
        </p:spPr>
        <p:txBody>
          <a:bodyPr/>
          <a:lstStyle>
            <a:lvl1pPr marL="0" indent="0" algn="ctr">
              <a:buNone/>
              <a:defRPr sz="3200">
                <a:solidFill>
                  <a:schemeClr val="accent2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0" y="1828800"/>
            <a:ext cx="9144000" cy="609600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accent3"/>
                </a:solidFill>
                <a:latin typeface="+mj-lt"/>
              </a:defRPr>
            </a:lvl1pPr>
          </a:lstStyle>
          <a:p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540298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u screen b31b1b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182033" y="402168"/>
            <a:ext cx="1384300" cy="1267968"/>
          </a:xfrm>
          <a:prstGeom prst="rect">
            <a:avLst/>
          </a:prstGeom>
        </p:spPr>
      </p:pic>
      <p:pic>
        <p:nvPicPr>
          <p:cNvPr id="9" name="Picture 8" descr="campus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3844"/>
            <a:ext cx="9144000" cy="3044156"/>
          </a:xfrm>
          <a:prstGeom prst="rect">
            <a:avLst/>
          </a:prstGeom>
        </p:spPr>
      </p:pic>
      <p:sp>
        <p:nvSpPr>
          <p:cNvPr id="10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1219200"/>
            <a:ext cx="9144000" cy="1905001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accent2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1" name="Title 15"/>
          <p:cNvSpPr>
            <a:spLocks noGrp="1"/>
          </p:cNvSpPr>
          <p:nvPr>
            <p:ph type="title"/>
          </p:nvPr>
        </p:nvSpPr>
        <p:spPr>
          <a:xfrm>
            <a:off x="0" y="763091"/>
            <a:ext cx="9144000" cy="456109"/>
          </a:xfrm>
        </p:spPr>
        <p:txBody>
          <a:bodyPr>
            <a:noAutofit/>
          </a:bodyPr>
          <a:lstStyle>
            <a:lvl1pPr>
              <a:defRPr sz="24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545042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1219200"/>
            <a:ext cx="9144000" cy="1905001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accent2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1" name="Title 15"/>
          <p:cNvSpPr>
            <a:spLocks noGrp="1"/>
          </p:cNvSpPr>
          <p:nvPr>
            <p:ph type="title"/>
          </p:nvPr>
        </p:nvSpPr>
        <p:spPr>
          <a:xfrm>
            <a:off x="0" y="763091"/>
            <a:ext cx="9144000" cy="456109"/>
          </a:xfrm>
        </p:spPr>
        <p:txBody>
          <a:bodyPr>
            <a:noAutofit/>
          </a:bodyPr>
          <a:lstStyle>
            <a:lvl1pPr>
              <a:defRPr sz="24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3804549"/>
            <a:ext cx="9144000" cy="3044825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endParaRPr lang="en-US"/>
          </a:p>
        </p:txBody>
      </p:sp>
      <p:pic>
        <p:nvPicPr>
          <p:cNvPr id="13" name="Picture 12" descr="SESQUI_FullColor.ai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4" t="22592" r="12367" b="46049"/>
          <a:stretch/>
        </p:blipFill>
        <p:spPr>
          <a:xfrm>
            <a:off x="285749" y="393126"/>
            <a:ext cx="2116667" cy="112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47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6" y="-157024"/>
            <a:ext cx="1370059" cy="5224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5750" y="1752600"/>
            <a:ext cx="8678863" cy="399891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5750" y="1066800"/>
            <a:ext cx="8677656" cy="685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9" name="Picture 8" descr="cu screen b31b1b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304800" y="304800"/>
            <a:ext cx="880533" cy="80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278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6" y="-157024"/>
            <a:ext cx="1370059" cy="5224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59710"/>
            <a:ext cx="9144000" cy="53860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0" y="1298575"/>
            <a:ext cx="9144000" cy="538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838200" y="2057400"/>
            <a:ext cx="7467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12" name="Picture 11" descr="cu screen b31b1b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304800" y="304800"/>
            <a:ext cx="880533" cy="80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04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1/5/2017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0889_10_C_lr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" r="79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Picture 6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5750" y="1828800"/>
            <a:ext cx="4692650" cy="5842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410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601E4-3F87-485E-BCF1-0932C51EED9D}" type="datetimeFigureOut">
              <a:rPr lang="en-US" smtClean="0"/>
              <a:t>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05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7" r:id="rId3"/>
    <p:sldLayoutId id="2147483651" r:id="rId4"/>
    <p:sldLayoutId id="2147483660" r:id="rId5"/>
    <p:sldLayoutId id="2147483664" r:id="rId6"/>
    <p:sldLayoutId id="2147483650" r:id="rId7"/>
    <p:sldLayoutId id="2147483657" r:id="rId8"/>
    <p:sldLayoutId id="2147483654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cornell.edu/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ableau.com/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cornell.edu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Tableau Upgrade – Combined Instance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IRP Data Reporting Brown Bag Meeting</a:t>
            </a:r>
          </a:p>
          <a:p>
            <a:r>
              <a:rPr lang="en-US" dirty="0">
                <a:solidFill>
                  <a:schemeClr val="tx1"/>
                </a:solidFill>
              </a:rPr>
              <a:t>January 6, 2017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78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81000" y="1524000"/>
            <a:ext cx="8678863" cy="2895600"/>
          </a:xfrm>
        </p:spPr>
        <p:txBody>
          <a:bodyPr>
            <a:noAutofit/>
          </a:bodyPr>
          <a:lstStyle/>
          <a:p>
            <a:r>
              <a:rPr lang="en-US" sz="2400" dirty="0"/>
              <a:t>The new URL is </a:t>
            </a:r>
            <a:r>
              <a:rPr lang="en-US" sz="2400" dirty="0">
                <a:hlinkClick r:id="rId2"/>
              </a:rPr>
              <a:t>https://tableau.cornell.edu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smtClean="0"/>
              <a:t>Existing </a:t>
            </a:r>
            <a:r>
              <a:rPr lang="en-US" sz="2400" dirty="0"/>
              <a:t>links to the IRP instance will work (redirect in web server).</a:t>
            </a:r>
          </a:p>
          <a:p>
            <a:pPr lvl="2"/>
            <a:r>
              <a:rPr lang="en-US" sz="2200" dirty="0" smtClean="0">
                <a:solidFill>
                  <a:srgbClr val="4D4F53"/>
                </a:solidFill>
              </a:rPr>
              <a:t>However</a:t>
            </a:r>
            <a:r>
              <a:rPr lang="en-US" sz="2200" dirty="0">
                <a:solidFill>
                  <a:srgbClr val="4D4F53"/>
                </a:solidFill>
              </a:rPr>
              <a:t>, we recommend switching to the new native URL </a:t>
            </a:r>
            <a:r>
              <a:rPr lang="en-US" sz="2200" dirty="0" smtClean="0">
                <a:solidFill>
                  <a:srgbClr val="4D4F53"/>
                </a:solidFill>
              </a:rPr>
              <a:t>soon</a:t>
            </a:r>
          </a:p>
          <a:p>
            <a:pPr lvl="3"/>
            <a:r>
              <a:rPr lang="en-US" dirty="0" smtClean="0">
                <a:solidFill>
                  <a:srgbClr val="4D4F53"/>
                </a:solidFill>
              </a:rPr>
              <a:t>Timeframe TBD</a:t>
            </a:r>
            <a:endParaRPr lang="en-US" dirty="0">
              <a:solidFill>
                <a:srgbClr val="4D4F53"/>
              </a:solidFill>
            </a:endParaRPr>
          </a:p>
          <a:p>
            <a:pPr lvl="2"/>
            <a:r>
              <a:rPr lang="en-US" sz="2200" dirty="0">
                <a:solidFill>
                  <a:srgbClr val="4D4F53"/>
                </a:solidFill>
              </a:rPr>
              <a:t>Provides transition time to edit web pages with new URL and for users to change report bookmarks</a:t>
            </a:r>
          </a:p>
          <a:p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71600" y="381000"/>
            <a:ext cx="6858000" cy="6858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Existing Report Links</a:t>
            </a:r>
            <a:endParaRPr lang="en-US" sz="2800" dirty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239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04800" y="1371600"/>
            <a:ext cx="8678863" cy="3998913"/>
          </a:xfrm>
        </p:spPr>
        <p:txBody>
          <a:bodyPr>
            <a:normAutofit lnSpcReduction="10000"/>
          </a:bodyPr>
          <a:lstStyle/>
          <a:p>
            <a:r>
              <a:rPr lang="en-US" sz="2600" dirty="0"/>
              <a:t>Ability to JOIN data from different data sources</a:t>
            </a:r>
          </a:p>
          <a:p>
            <a:r>
              <a:rPr lang="en-US" sz="2600" dirty="0"/>
              <a:t>Use Filters across different data sources</a:t>
            </a:r>
          </a:p>
          <a:p>
            <a:r>
              <a:rPr lang="en-US" sz="2600" dirty="0"/>
              <a:t>Redesigned User Interface – faster response</a:t>
            </a:r>
          </a:p>
          <a:p>
            <a:r>
              <a:rPr lang="en-US" sz="2600" dirty="0"/>
              <a:t>New/Redesigned  ‘</a:t>
            </a:r>
            <a:r>
              <a:rPr lang="en-US" sz="2600" dirty="0" smtClean="0"/>
              <a:t>Action’ </a:t>
            </a:r>
            <a:r>
              <a:rPr lang="en-US" sz="2600" dirty="0"/>
              <a:t>buttons</a:t>
            </a:r>
          </a:p>
          <a:p>
            <a:pPr marL="0" lvl="0" indent="0">
              <a:buNone/>
            </a:pPr>
            <a:r>
              <a:rPr lang="en-US" dirty="0" smtClean="0"/>
              <a:t>     - </a:t>
            </a:r>
            <a:r>
              <a:rPr lang="en-US" sz="2200" dirty="0" smtClean="0"/>
              <a:t>Subscribe </a:t>
            </a:r>
            <a:r>
              <a:rPr lang="en-US" sz="2200" dirty="0"/>
              <a:t>– new look</a:t>
            </a:r>
          </a:p>
          <a:p>
            <a:pPr marL="0" lvl="0" indent="0">
              <a:buNone/>
            </a:pPr>
            <a:r>
              <a:rPr lang="en-US" sz="2200" dirty="0" smtClean="0"/>
              <a:t>       - Share –Allows </a:t>
            </a:r>
            <a:r>
              <a:rPr lang="en-US" sz="2200" dirty="0"/>
              <a:t>you to create a link to a View and email </a:t>
            </a:r>
            <a:r>
              <a:rPr lang="en-US" sz="2200" dirty="0" smtClean="0"/>
              <a:t>it</a:t>
            </a:r>
          </a:p>
          <a:p>
            <a:pPr marL="0" lvl="0" indent="0">
              <a:buNone/>
            </a:pPr>
            <a:r>
              <a:rPr lang="en-US" sz="2200" dirty="0" smtClean="0"/>
              <a:t>       - Download </a:t>
            </a:r>
            <a:r>
              <a:rPr lang="en-US" sz="2200" dirty="0"/>
              <a:t>– Workbook, Image, Data, PDF, Cross Tab (combined from </a:t>
            </a:r>
            <a:r>
              <a:rPr lang="en-US" sz="2200" dirty="0" smtClean="0"/>
              <a:t>‘</a:t>
            </a:r>
            <a:r>
              <a:rPr lang="en-US" sz="2200" dirty="0"/>
              <a:t>Export’ icon)</a:t>
            </a:r>
          </a:p>
          <a:p>
            <a:pPr marL="0" lvl="0" indent="0">
              <a:buNone/>
            </a:pPr>
            <a:r>
              <a:rPr lang="en-US" sz="2200" dirty="0" smtClean="0"/>
              <a:t>      -  Full </a:t>
            </a:r>
            <a:r>
              <a:rPr lang="en-US" sz="2200" dirty="0"/>
              <a:t>Screen – View in Full Screen </a:t>
            </a:r>
            <a:r>
              <a:rPr lang="en-US" sz="2200" dirty="0" smtClean="0"/>
              <a:t>Mode</a:t>
            </a:r>
            <a:endParaRPr lang="en-US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400" y="381000"/>
            <a:ext cx="8677656" cy="685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Tableau differences 8.2 to 10.1</a:t>
            </a:r>
          </a:p>
        </p:txBody>
      </p:sp>
    </p:spTree>
    <p:extLst>
      <p:ext uri="{BB962C8B-B14F-4D97-AF65-F5344CB8AC3E}">
        <p14:creationId xmlns:p14="http://schemas.microsoft.com/office/powerpoint/2010/main" val="3899376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81000" y="1371600"/>
            <a:ext cx="8678863" cy="399891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• </a:t>
            </a:r>
            <a:r>
              <a:rPr lang="en-US" sz="2800" dirty="0"/>
              <a:t>Tableau 10.1 is 3 to 4 times faster than 8.2</a:t>
            </a:r>
          </a:p>
          <a:p>
            <a:pPr marL="0" indent="0">
              <a:buNone/>
            </a:pPr>
            <a:r>
              <a:rPr lang="en-US" sz="2800" dirty="0"/>
              <a:t>• Multicore Query Execution</a:t>
            </a:r>
          </a:p>
          <a:p>
            <a:pPr marL="0" indent="0">
              <a:buNone/>
            </a:pPr>
            <a:r>
              <a:rPr lang="en-US" sz="2800" dirty="0"/>
              <a:t>• Persisted Query Cache</a:t>
            </a:r>
          </a:p>
          <a:p>
            <a:pPr marL="0" indent="0">
              <a:buNone/>
            </a:pPr>
            <a:r>
              <a:rPr lang="en-US" sz="2800" dirty="0"/>
              <a:t>• Parallel Queries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381000"/>
            <a:ext cx="8677656" cy="685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Performance improvements</a:t>
            </a:r>
          </a:p>
        </p:txBody>
      </p:sp>
    </p:spTree>
    <p:extLst>
      <p:ext uri="{BB962C8B-B14F-4D97-AF65-F5344CB8AC3E}">
        <p14:creationId xmlns:p14="http://schemas.microsoft.com/office/powerpoint/2010/main" val="2879858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04800" y="1524000"/>
            <a:ext cx="8678863" cy="39989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For other detailed information on release 10.1</a:t>
            </a:r>
          </a:p>
          <a:p>
            <a:pPr marL="0" indent="0">
              <a:buNone/>
            </a:pPr>
            <a:r>
              <a:rPr lang="en-US" sz="2800" dirty="0" smtClean="0"/>
              <a:t>see </a:t>
            </a:r>
            <a:r>
              <a:rPr lang="en-US" sz="2800" dirty="0" smtClean="0">
                <a:hlinkClick r:id="rId2"/>
              </a:rPr>
              <a:t>http://www.tableau.com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381000"/>
            <a:ext cx="8677656" cy="6858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Product Information and Features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040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For Publishers only</a:t>
            </a:r>
          </a:p>
          <a:p>
            <a:r>
              <a:rPr lang="en-US" sz="2800" dirty="0" smtClean="0"/>
              <a:t>Recommend upgrade to 10.1.3</a:t>
            </a:r>
          </a:p>
          <a:p>
            <a:r>
              <a:rPr lang="en-US" sz="2800" dirty="0" smtClean="0"/>
              <a:t>Use normal channels to obtain installer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400" y="381000"/>
            <a:ext cx="8677656" cy="6858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Tableau Desktop Upgrade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334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smtClean="0"/>
              <a:t>Questions?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400" y="381000"/>
            <a:ext cx="8677656" cy="685800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441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04800" y="1524000"/>
            <a:ext cx="8678863" cy="3998913"/>
          </a:xfrm>
        </p:spPr>
        <p:txBody>
          <a:bodyPr/>
          <a:lstStyle/>
          <a:p>
            <a:r>
              <a:rPr lang="en-US" sz="2800" dirty="0"/>
              <a:t>Two separate implementations </a:t>
            </a:r>
          </a:p>
          <a:p>
            <a:r>
              <a:rPr lang="en-US" sz="2800" dirty="0"/>
              <a:t>A&amp;S/AA&amp;D/</a:t>
            </a:r>
            <a:r>
              <a:rPr lang="en-US" sz="2800" dirty="0" err="1"/>
              <a:t>HumEc</a:t>
            </a:r>
            <a:r>
              <a:rPr lang="en-US" sz="2800" dirty="0"/>
              <a:t> and </a:t>
            </a:r>
            <a:r>
              <a:rPr lang="en-US" sz="2800" dirty="0" smtClean="0"/>
              <a:t>IRP/DBP</a:t>
            </a:r>
            <a:endParaRPr lang="en-US" sz="2800" dirty="0"/>
          </a:p>
          <a:p>
            <a:r>
              <a:rPr lang="en-US" sz="2800" dirty="0"/>
              <a:t>Overlapping users</a:t>
            </a:r>
          </a:p>
          <a:p>
            <a:r>
              <a:rPr lang="en-US" sz="2800" dirty="0"/>
              <a:t>Different authentication schemes </a:t>
            </a:r>
          </a:p>
          <a:p>
            <a:r>
              <a:rPr lang="en-US" sz="2800" dirty="0"/>
              <a:t>Different Tableau versions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400" y="381000"/>
            <a:ext cx="8677656" cy="685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Background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80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04800" y="1447800"/>
            <a:ext cx="7715250" cy="3998913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One implementation</a:t>
            </a:r>
          </a:p>
          <a:p>
            <a:pPr algn="just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Same authentication for all </a:t>
            </a:r>
            <a:r>
              <a:rPr lang="en-US" sz="2800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users</a:t>
            </a:r>
          </a:p>
          <a:p>
            <a:pPr algn="just">
              <a:spcBef>
                <a:spcPts val="0"/>
              </a:spcBef>
            </a:pPr>
            <a:r>
              <a:rPr lang="en-US" sz="2800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Existing IRP/DBP users and all Publishers </a:t>
            </a:r>
            <a:r>
              <a:rPr lang="en-US" sz="28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will see a different log in screen </a:t>
            </a:r>
          </a:p>
          <a:p>
            <a:pPr algn="just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Tableau version 10.1.3</a:t>
            </a:r>
          </a:p>
          <a:p>
            <a:pPr marL="800100" lvl="1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A&amp;S/AA&amp;D/</a:t>
            </a:r>
            <a:r>
              <a:rPr lang="en-US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HumEc</a:t>
            </a:r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now on </a:t>
            </a:r>
            <a:r>
              <a:rPr lang="en-US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v8.2.17</a:t>
            </a:r>
            <a:endParaRPr lang="en-US" dirty="0">
              <a:solidFill>
                <a:srgbClr val="00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IRP/UBO </a:t>
            </a:r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now on v10.0.1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43000" y="381000"/>
            <a:ext cx="8677656" cy="6858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Consolidated, centrally administered Tableau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33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800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Prod and </a:t>
            </a:r>
            <a:r>
              <a:rPr lang="en-US" sz="2800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Test (</a:t>
            </a:r>
            <a:r>
              <a:rPr lang="en-US" sz="2800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soon) environments</a:t>
            </a:r>
            <a:endParaRPr lang="en-US" sz="2800" dirty="0">
              <a:solidFill>
                <a:srgbClr val="00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Part of CIT ODAA infrastructure</a:t>
            </a: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Monitoring and on-call support</a:t>
            </a: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Tableau user support is unchanged </a:t>
            </a: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Contact your existing support folk</a:t>
            </a:r>
            <a:r>
              <a:rPr lang="en-US" sz="32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 </a:t>
            </a:r>
          </a:p>
          <a:p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43000" y="381000"/>
            <a:ext cx="8677656" cy="6858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Consolidated, centrally administered Tableau </a:t>
            </a:r>
          </a:p>
        </p:txBody>
      </p:sp>
    </p:spTree>
    <p:extLst>
      <p:ext uri="{BB962C8B-B14F-4D97-AF65-F5344CB8AC3E}">
        <p14:creationId xmlns:p14="http://schemas.microsoft.com/office/powerpoint/2010/main" val="2771749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76200" y="1524000"/>
            <a:ext cx="8678863" cy="3998913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dirty="0">
                <a:solidFill>
                  <a:srgbClr val="4D4F53"/>
                </a:solidFill>
              </a:rPr>
              <a:t>User Authentication</a:t>
            </a:r>
          </a:p>
          <a:p>
            <a:pPr marL="0" lvl="0" indent="0" algn="ctr">
              <a:buNone/>
            </a:pPr>
            <a:r>
              <a:rPr lang="en-US" dirty="0">
                <a:solidFill>
                  <a:srgbClr val="4D4F53"/>
                </a:solidFill>
              </a:rPr>
              <a:t>Existing Report Links</a:t>
            </a:r>
          </a:p>
          <a:p>
            <a:pPr marL="0" lvl="0" indent="0" algn="ctr">
              <a:buNone/>
            </a:pPr>
            <a:r>
              <a:rPr lang="en-US" dirty="0">
                <a:solidFill>
                  <a:srgbClr val="4D4F53"/>
                </a:solidFill>
              </a:rPr>
              <a:t>Changes in the New Version</a:t>
            </a:r>
          </a:p>
          <a:p>
            <a:pPr marL="0" lvl="0" indent="0" algn="ctr">
              <a:buNone/>
            </a:pPr>
            <a:r>
              <a:rPr lang="en-US" dirty="0">
                <a:solidFill>
                  <a:srgbClr val="4D4F53"/>
                </a:solidFill>
              </a:rPr>
              <a:t>Tableau Desktop Upgrade</a:t>
            </a:r>
          </a:p>
          <a:p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400" y="381000"/>
            <a:ext cx="6096000" cy="6858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What the new instance means to you</a:t>
            </a:r>
            <a:endParaRPr lang="en-US" sz="2800" dirty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985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81000" y="1143001"/>
            <a:ext cx="8678863" cy="320040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A&amp;S/AA&amp;D/</a:t>
            </a:r>
            <a:r>
              <a:rPr lang="en-US" sz="2800" dirty="0" err="1"/>
              <a:t>HumEc</a:t>
            </a:r>
            <a:r>
              <a:rPr lang="en-US" sz="2800" dirty="0"/>
              <a:t> or ‘KPI’ instance.</a:t>
            </a:r>
          </a:p>
          <a:p>
            <a:r>
              <a:rPr lang="en-US" sz="2800" dirty="0"/>
              <a:t>Use a link that routes you to a </a:t>
            </a:r>
            <a:r>
              <a:rPr lang="en-US" sz="2800" dirty="0" err="1"/>
              <a:t>CUWebAuth</a:t>
            </a:r>
            <a:r>
              <a:rPr lang="en-US" sz="2800" dirty="0"/>
              <a:t> login web page for authentication. (aka “Black Box”); CU </a:t>
            </a:r>
            <a:r>
              <a:rPr lang="en-US" sz="2800" dirty="0" err="1"/>
              <a:t>netid</a:t>
            </a:r>
            <a:r>
              <a:rPr lang="en-US" sz="2800" dirty="0"/>
              <a:t> and password</a:t>
            </a:r>
          </a:p>
          <a:p>
            <a:r>
              <a:rPr lang="en-US" sz="2800" dirty="0"/>
              <a:t>Also, you may have had a ‘local’ id on the tableau.kpi.cornell.edu server; CU </a:t>
            </a:r>
            <a:r>
              <a:rPr lang="en-US" sz="2800" dirty="0" err="1" smtClean="0"/>
              <a:t>NetID</a:t>
            </a:r>
            <a:r>
              <a:rPr lang="en-US" sz="2800" dirty="0" smtClean="0"/>
              <a:t> </a:t>
            </a:r>
            <a:r>
              <a:rPr lang="en-US" sz="2800" dirty="0"/>
              <a:t>and ‘local’ password</a:t>
            </a:r>
          </a:p>
          <a:p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71600" y="381000"/>
            <a:ext cx="6858000" cy="6858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User Authentication – What you’re used to</a:t>
            </a:r>
            <a:endParaRPr lang="en-US" sz="2800" dirty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Placeholder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3" t="29940" r="14728" b="18655"/>
          <a:stretch/>
        </p:blipFill>
        <p:spPr>
          <a:xfrm>
            <a:off x="1520031" y="4038600"/>
            <a:ext cx="6400800" cy="242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636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81000" y="1143001"/>
            <a:ext cx="8678863" cy="182879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IRP/DBP </a:t>
            </a:r>
            <a:r>
              <a:rPr lang="en-US" sz="2800" dirty="0"/>
              <a:t>instance.</a:t>
            </a:r>
          </a:p>
          <a:p>
            <a:r>
              <a:rPr lang="en-US" sz="2800" dirty="0"/>
              <a:t>Uses Active Directory authentication</a:t>
            </a:r>
          </a:p>
          <a:p>
            <a:r>
              <a:rPr lang="en-US" sz="2800" dirty="0"/>
              <a:t>Use your Cornell </a:t>
            </a:r>
            <a:r>
              <a:rPr lang="en-US" sz="2800" dirty="0" err="1" smtClean="0"/>
              <a:t>NetID</a:t>
            </a:r>
            <a:r>
              <a:rPr lang="en-US" sz="2800" dirty="0" smtClean="0"/>
              <a:t> </a:t>
            </a:r>
            <a:r>
              <a:rPr lang="en-US" sz="2800" dirty="0"/>
              <a:t>and password</a:t>
            </a:r>
          </a:p>
          <a:p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71600" y="381000"/>
            <a:ext cx="6858000" cy="6858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User Authentication – What you’re used to</a:t>
            </a:r>
            <a:endParaRPr lang="en-US" sz="2800" dirty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048001"/>
            <a:ext cx="5573486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711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81000" y="1143001"/>
            <a:ext cx="8678863" cy="1828799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/>
              <a:t>Integrated with Cornell Active Directory Federated Services (ADFS).</a:t>
            </a:r>
          </a:p>
          <a:p>
            <a:r>
              <a:rPr lang="en-US" sz="2800" dirty="0"/>
              <a:t>Complies with ITSO standards for CU web service authentication </a:t>
            </a:r>
          </a:p>
          <a:p>
            <a:r>
              <a:rPr lang="en-US" sz="2800" dirty="0"/>
              <a:t>Use your Cornell </a:t>
            </a:r>
            <a:r>
              <a:rPr lang="en-US" sz="2800" dirty="0" err="1" smtClean="0"/>
              <a:t>NetID</a:t>
            </a:r>
            <a:r>
              <a:rPr lang="en-US" sz="2800" dirty="0" smtClean="0"/>
              <a:t> </a:t>
            </a:r>
            <a:r>
              <a:rPr lang="en-US" sz="2800" dirty="0"/>
              <a:t>and password      </a:t>
            </a:r>
            <a:r>
              <a:rPr lang="en-US" sz="2800" dirty="0" smtClean="0"/>
              <a:t>                           </a:t>
            </a:r>
            <a:endParaRPr lang="en-US" sz="2800" dirty="0"/>
          </a:p>
          <a:p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1431" y="381000"/>
            <a:ext cx="6858000" cy="685800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tx1"/>
                </a:solidFill>
              </a:rPr>
              <a:t>User Authentication </a:t>
            </a:r>
            <a:r>
              <a:rPr lang="en-US" sz="2600" dirty="0" smtClean="0">
                <a:solidFill>
                  <a:schemeClr val="tx1"/>
                </a:solidFill>
              </a:rPr>
              <a:t>– New combined Tableau</a:t>
            </a:r>
            <a:endParaRPr lang="en-US" sz="2600" dirty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819400"/>
            <a:ext cx="5983441" cy="349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213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81000" y="1447800"/>
            <a:ext cx="8678863" cy="495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new URL is </a:t>
            </a:r>
            <a:r>
              <a:rPr lang="en-US" sz="2400" dirty="0" smtClean="0">
                <a:hlinkClick r:id="rId2"/>
              </a:rPr>
              <a:t>https://tableau.cornell.edu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/>
              <a:t>Existing links to the KPI server will work (redirect in web server)</a:t>
            </a:r>
          </a:p>
          <a:p>
            <a:r>
              <a:rPr lang="en-US" sz="2400" dirty="0"/>
              <a:t>No need to reformat URL’s into “Black Box” format for sharing</a:t>
            </a:r>
          </a:p>
          <a:p>
            <a:r>
              <a:rPr lang="en-US" sz="2400" dirty="0"/>
              <a:t>Existing “Black Box” links will </a:t>
            </a:r>
            <a:r>
              <a:rPr lang="en-US" sz="2400" dirty="0" smtClean="0"/>
              <a:t>continue </a:t>
            </a:r>
            <a:r>
              <a:rPr lang="en-US" sz="2400" dirty="0"/>
              <a:t>to work with the new instance.</a:t>
            </a:r>
          </a:p>
          <a:p>
            <a:pPr lvl="2"/>
            <a:r>
              <a:rPr lang="en-US" sz="2200" dirty="0" smtClean="0"/>
              <a:t>However, we recommend switching to the new native URL soon</a:t>
            </a:r>
          </a:p>
          <a:p>
            <a:pPr lvl="3"/>
            <a:r>
              <a:rPr lang="en-US" dirty="0" smtClean="0"/>
              <a:t>Timeframe TBD</a:t>
            </a:r>
            <a:endParaRPr lang="en-US" dirty="0"/>
          </a:p>
          <a:p>
            <a:pPr lvl="2"/>
            <a:r>
              <a:rPr lang="en-US" sz="2200" dirty="0" smtClean="0"/>
              <a:t>Provides transition time to edit </a:t>
            </a:r>
            <a:r>
              <a:rPr lang="en-US" sz="2200" dirty="0"/>
              <a:t>web pages with new URL and </a:t>
            </a:r>
            <a:r>
              <a:rPr lang="en-US" sz="2200" dirty="0" smtClean="0"/>
              <a:t>for users </a:t>
            </a:r>
            <a:r>
              <a:rPr lang="en-US" sz="2200" dirty="0"/>
              <a:t>to change </a:t>
            </a:r>
            <a:r>
              <a:rPr lang="en-US" sz="2200" dirty="0" smtClean="0"/>
              <a:t>report bookmarks</a:t>
            </a:r>
            <a:endParaRPr lang="en-US" sz="2200" dirty="0"/>
          </a:p>
          <a:p>
            <a:endParaRPr lang="en-US" sz="2000" dirty="0" smtClean="0"/>
          </a:p>
          <a:p>
            <a:endParaRPr lang="en-US" sz="2400" dirty="0"/>
          </a:p>
          <a:p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71600" y="381000"/>
            <a:ext cx="6858000" cy="6858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Existing Report Links</a:t>
            </a:r>
            <a:endParaRPr lang="en-US" sz="2800" dirty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091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B31B1B"/>
      </a:accent1>
      <a:accent2>
        <a:srgbClr val="4D4F53"/>
      </a:accent2>
      <a:accent3>
        <a:srgbClr val="A2998B"/>
      </a:accent3>
      <a:accent4>
        <a:srgbClr val="EF9595"/>
      </a:accent4>
      <a:accent5>
        <a:srgbClr val="7D7364"/>
      </a:accent5>
      <a:accent6>
        <a:srgbClr val="A8B1C4"/>
      </a:accent6>
      <a:hlink>
        <a:srgbClr val="3B4558"/>
      </a:hlink>
      <a:folHlink>
        <a:srgbClr val="596784"/>
      </a:folHlink>
    </a:clrScheme>
    <a:fontScheme name="Custom 2">
      <a:majorFont>
        <a:latin typeface="Helvetica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507</Words>
  <Application>Microsoft Office PowerPoint</Application>
  <PresentationFormat>On-screen Show (4:3)</PresentationFormat>
  <Paragraphs>79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Helvetica</vt:lpstr>
      <vt:lpstr>Times</vt:lpstr>
      <vt:lpstr>Verdana</vt:lpstr>
      <vt:lpstr>Office Theme</vt:lpstr>
      <vt:lpstr>Tableau Upgrade – Combined Instance</vt:lpstr>
      <vt:lpstr>Background</vt:lpstr>
      <vt:lpstr>Consolidated, centrally administered Tableau</vt:lpstr>
      <vt:lpstr>Consolidated, centrally administered Tableau </vt:lpstr>
      <vt:lpstr>What the new instance means to you</vt:lpstr>
      <vt:lpstr>User Authentication – What you’re used to</vt:lpstr>
      <vt:lpstr>User Authentication – What you’re used to</vt:lpstr>
      <vt:lpstr>User Authentication – New combined Tableau</vt:lpstr>
      <vt:lpstr>Existing Report Links</vt:lpstr>
      <vt:lpstr>Existing Report Links</vt:lpstr>
      <vt:lpstr>Tableau differences 8.2 to 10.1</vt:lpstr>
      <vt:lpstr>Performance improvements</vt:lpstr>
      <vt:lpstr>Product Information and Features</vt:lpstr>
      <vt:lpstr>Tableau Desktop Upgrade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Tiffany J. Lind</dc:creator>
  <cp:lastModifiedBy>Gregory Menzenski</cp:lastModifiedBy>
  <cp:revision>69</cp:revision>
  <dcterms:created xsi:type="dcterms:W3CDTF">2014-05-07T13:58:10Z</dcterms:created>
  <dcterms:modified xsi:type="dcterms:W3CDTF">2017-01-05T18:11:43Z</dcterms:modified>
</cp:coreProperties>
</file>