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9" r:id="rId4"/>
    <p:sldId id="271" r:id="rId5"/>
    <p:sldId id="275" r:id="rId6"/>
    <p:sldId id="276" r:id="rId7"/>
    <p:sldId id="277" r:id="rId8"/>
    <p:sldId id="278" r:id="rId9"/>
    <p:sldId id="279" r:id="rId10"/>
    <p:sldId id="281" r:id="rId11"/>
    <p:sldId id="270" r:id="rId12"/>
    <p:sldId id="272" r:id="rId13"/>
    <p:sldId id="273" r:id="rId14"/>
    <p:sldId id="274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86375" autoAdjust="0"/>
  </p:normalViewPr>
  <p:slideViewPr>
    <p:cSldViewPr>
      <p:cViewPr varScale="1">
        <p:scale>
          <a:sx n="113" d="100"/>
          <a:sy n="113" d="100"/>
        </p:scale>
        <p:origin x="143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625_06_174_selec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t="2963" r="5789"/>
          <a:stretch/>
        </p:blipFill>
        <p:spPr>
          <a:xfrm>
            <a:off x="-1" y="0"/>
            <a:ext cx="9144001" cy="686404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580_07_119_selec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254"/>
          <a:stretch/>
        </p:blipFill>
        <p:spPr>
          <a:xfrm>
            <a:off x="-8468" y="200377"/>
            <a:ext cx="9144001" cy="66632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65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0957_12_052_selec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/>
          <a:stretch/>
        </p:blipFill>
        <p:spPr>
          <a:xfrm>
            <a:off x="0" y="211666"/>
            <a:ext cx="9144000" cy="66463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>
              <a:solidFill>
                <a:srgbClr val="FFFFFF"/>
              </a:solidFill>
              <a:latin typeface="+mn-lt"/>
              <a:cs typeface="Times"/>
            </a:endParaRPr>
          </a:p>
        </p:txBody>
      </p:sp>
      <p:pic>
        <p:nvPicPr>
          <p:cNvPr id="10" name="Picture 9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 smtClean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 smtClean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 smtClean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SESQUI_FullColor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4" t="22592" r="12367" b="46049"/>
          <a:stretch/>
        </p:blipFill>
        <p:spPr>
          <a:xfrm>
            <a:off x="285749" y="393126"/>
            <a:ext cx="2116667" cy="112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304800" y="304800"/>
            <a:ext cx="880533" cy="8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2" name="Picture 11" descr="cu screen b31b1b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304800" y="304800"/>
            <a:ext cx="880533" cy="8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51" r:id="rId4"/>
    <p:sldLayoutId id="2147483660" r:id="rId5"/>
    <p:sldLayoutId id="2147483664" r:id="rId6"/>
    <p:sldLayoutId id="2147483650" r:id="rId7"/>
    <p:sldLayoutId id="2147483657" r:id="rId8"/>
    <p:sldLayoutId id="214748365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cornell.ed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bleau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cornell.ed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Tableau Upgrade – Combined Instance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IRP Data Reporting Brown Bag Meeting</a:t>
            </a:r>
          </a:p>
          <a:p>
            <a:r>
              <a:rPr lang="en-US" dirty="0">
                <a:solidFill>
                  <a:schemeClr val="tx1"/>
                </a:solidFill>
              </a:rPr>
              <a:t>January 6,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000" y="1524000"/>
            <a:ext cx="8678863" cy="2895600"/>
          </a:xfrm>
        </p:spPr>
        <p:txBody>
          <a:bodyPr>
            <a:noAutofit/>
          </a:bodyPr>
          <a:lstStyle/>
          <a:p>
            <a:r>
              <a:rPr lang="en-US" sz="2400" dirty="0"/>
              <a:t>The new URL is </a:t>
            </a:r>
            <a:r>
              <a:rPr lang="en-US" sz="2400" dirty="0">
                <a:hlinkClick r:id="rId2"/>
              </a:rPr>
              <a:t>https://tableau.cornell.edu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Existing </a:t>
            </a:r>
            <a:r>
              <a:rPr lang="en-US" sz="2400" dirty="0"/>
              <a:t>links to the IRP instance will work (redirect in web server).</a:t>
            </a:r>
          </a:p>
          <a:p>
            <a:pPr lvl="2"/>
            <a:r>
              <a:rPr lang="en-US" sz="2200" dirty="0" smtClean="0">
                <a:solidFill>
                  <a:srgbClr val="4D4F53"/>
                </a:solidFill>
              </a:rPr>
              <a:t>However</a:t>
            </a:r>
            <a:r>
              <a:rPr lang="en-US" sz="2200" dirty="0">
                <a:solidFill>
                  <a:srgbClr val="4D4F53"/>
                </a:solidFill>
              </a:rPr>
              <a:t>, we recommend switching to the new native URL </a:t>
            </a:r>
            <a:r>
              <a:rPr lang="en-US" sz="2200" dirty="0" smtClean="0">
                <a:solidFill>
                  <a:srgbClr val="4D4F53"/>
                </a:solidFill>
              </a:rPr>
              <a:t>soon</a:t>
            </a:r>
          </a:p>
          <a:p>
            <a:pPr lvl="3"/>
            <a:r>
              <a:rPr lang="en-US" dirty="0" smtClean="0">
                <a:solidFill>
                  <a:srgbClr val="4D4F53"/>
                </a:solidFill>
              </a:rPr>
              <a:t>Timeframe TBD</a:t>
            </a:r>
            <a:endParaRPr lang="en-US" dirty="0">
              <a:solidFill>
                <a:srgbClr val="4D4F53"/>
              </a:solidFill>
            </a:endParaRPr>
          </a:p>
          <a:p>
            <a:pPr lvl="2"/>
            <a:r>
              <a:rPr lang="en-US" sz="2200" dirty="0">
                <a:solidFill>
                  <a:srgbClr val="4D4F53"/>
                </a:solidFill>
              </a:rPr>
              <a:t>Provides transition time to edit web pages with new URL and for users to change report bookmarks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858000" cy="685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Existing Report Links</a:t>
            </a:r>
            <a:endParaRPr lang="en-US" sz="2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3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4800" y="1371600"/>
            <a:ext cx="8678863" cy="399891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Ability to JOIN data from different data sources</a:t>
            </a:r>
          </a:p>
          <a:p>
            <a:r>
              <a:rPr lang="en-US" sz="2600" dirty="0"/>
              <a:t>Use Filters across different data sources</a:t>
            </a:r>
          </a:p>
          <a:p>
            <a:r>
              <a:rPr lang="en-US" sz="2600" dirty="0"/>
              <a:t>Redesigned User Interface – faster response</a:t>
            </a:r>
          </a:p>
          <a:p>
            <a:r>
              <a:rPr lang="en-US" sz="2600" dirty="0"/>
              <a:t>New/Redesigned  ‘</a:t>
            </a:r>
            <a:r>
              <a:rPr lang="en-US" sz="2600" dirty="0" smtClean="0"/>
              <a:t>Action’ </a:t>
            </a:r>
            <a:r>
              <a:rPr lang="en-US" sz="2600" dirty="0"/>
              <a:t>buttons</a:t>
            </a:r>
          </a:p>
          <a:p>
            <a:pPr marL="0" lvl="0" indent="0">
              <a:buNone/>
            </a:pPr>
            <a:r>
              <a:rPr lang="en-US" dirty="0" smtClean="0"/>
              <a:t>     - </a:t>
            </a:r>
            <a:r>
              <a:rPr lang="en-US" sz="2200" dirty="0" smtClean="0"/>
              <a:t>Subscribe </a:t>
            </a:r>
            <a:r>
              <a:rPr lang="en-US" sz="2200" dirty="0"/>
              <a:t>– new look</a:t>
            </a:r>
          </a:p>
          <a:p>
            <a:pPr marL="0" lvl="0" indent="0">
              <a:buNone/>
            </a:pPr>
            <a:r>
              <a:rPr lang="en-US" sz="2200" dirty="0" smtClean="0"/>
              <a:t>       - Share –Allows </a:t>
            </a:r>
            <a:r>
              <a:rPr lang="en-US" sz="2200" dirty="0"/>
              <a:t>you to create a link to a View and email </a:t>
            </a:r>
            <a:r>
              <a:rPr lang="en-US" sz="2200" dirty="0" smtClean="0"/>
              <a:t>it</a:t>
            </a:r>
          </a:p>
          <a:p>
            <a:pPr marL="0" lvl="0" indent="0">
              <a:buNone/>
            </a:pPr>
            <a:r>
              <a:rPr lang="en-US" sz="2200" dirty="0" smtClean="0"/>
              <a:t>       - Download </a:t>
            </a:r>
            <a:r>
              <a:rPr lang="en-US" sz="2200" dirty="0"/>
              <a:t>– Workbook, Image, Data, PDF, Cross Tab (combined from </a:t>
            </a:r>
            <a:r>
              <a:rPr lang="en-US" sz="2200" dirty="0" smtClean="0"/>
              <a:t>‘</a:t>
            </a:r>
            <a:r>
              <a:rPr lang="en-US" sz="2200" dirty="0"/>
              <a:t>Export’ icon)</a:t>
            </a:r>
          </a:p>
          <a:p>
            <a:pPr marL="0" lvl="0" indent="0">
              <a:buNone/>
            </a:pPr>
            <a:r>
              <a:rPr lang="en-US" sz="2200" dirty="0" smtClean="0"/>
              <a:t>      -  Full </a:t>
            </a:r>
            <a:r>
              <a:rPr lang="en-US" sz="2200" dirty="0"/>
              <a:t>Screen – View in Full Screen </a:t>
            </a:r>
            <a:r>
              <a:rPr lang="en-US" sz="2200" dirty="0" smtClean="0"/>
              <a:t>Mode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81000"/>
            <a:ext cx="8677656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Tableau differences 8.2 to 10.1</a:t>
            </a:r>
          </a:p>
        </p:txBody>
      </p:sp>
    </p:spTree>
    <p:extLst>
      <p:ext uri="{BB962C8B-B14F-4D97-AF65-F5344CB8AC3E}">
        <p14:creationId xmlns:p14="http://schemas.microsoft.com/office/powerpoint/2010/main" val="389937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000" y="1371600"/>
            <a:ext cx="8678863" cy="39989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sz="2800" dirty="0"/>
              <a:t>Tableau 10.1 is 3 to 4 times faster than 8.2</a:t>
            </a:r>
          </a:p>
          <a:p>
            <a:pPr marL="0" indent="0">
              <a:buNone/>
            </a:pPr>
            <a:r>
              <a:rPr lang="en-US" sz="2800" dirty="0"/>
              <a:t>• Multicore Query Execution</a:t>
            </a:r>
          </a:p>
          <a:p>
            <a:pPr marL="0" indent="0">
              <a:buNone/>
            </a:pPr>
            <a:r>
              <a:rPr lang="en-US" sz="2800" dirty="0"/>
              <a:t>• Persisted Query Cache</a:t>
            </a:r>
          </a:p>
          <a:p>
            <a:pPr marL="0" indent="0">
              <a:buNone/>
            </a:pPr>
            <a:r>
              <a:rPr lang="en-US" sz="2800" dirty="0"/>
              <a:t>• Parallel Queries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381000"/>
            <a:ext cx="8677656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Performance improvements</a:t>
            </a:r>
          </a:p>
        </p:txBody>
      </p:sp>
    </p:spTree>
    <p:extLst>
      <p:ext uri="{BB962C8B-B14F-4D97-AF65-F5344CB8AC3E}">
        <p14:creationId xmlns:p14="http://schemas.microsoft.com/office/powerpoint/2010/main" val="287985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4800" y="1524000"/>
            <a:ext cx="8678863" cy="3998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For other detailed information on release 10.1</a:t>
            </a:r>
          </a:p>
          <a:p>
            <a:pPr marL="0" indent="0">
              <a:buNone/>
            </a:pPr>
            <a:r>
              <a:rPr lang="en-US" sz="2800" dirty="0" smtClean="0"/>
              <a:t>see </a:t>
            </a:r>
            <a:r>
              <a:rPr lang="en-US" sz="2800" dirty="0" smtClean="0">
                <a:hlinkClick r:id="rId2"/>
              </a:rPr>
              <a:t>http://www.tableau.com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381000"/>
            <a:ext cx="8677656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Product Information and Features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4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Publishers only</a:t>
            </a:r>
          </a:p>
          <a:p>
            <a:r>
              <a:rPr lang="en-US" sz="2800" dirty="0" smtClean="0"/>
              <a:t>Recommend upgrade to 10.1.3</a:t>
            </a:r>
          </a:p>
          <a:p>
            <a:r>
              <a:rPr lang="en-US" sz="2800" dirty="0" smtClean="0"/>
              <a:t>Use normal channels to obtain installer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81000"/>
            <a:ext cx="8677656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Tableau Desktop Upgrade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3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Questions?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81000"/>
            <a:ext cx="8677656" cy="6858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4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4800" y="1524000"/>
            <a:ext cx="8678863" cy="3998913"/>
          </a:xfrm>
        </p:spPr>
        <p:txBody>
          <a:bodyPr/>
          <a:lstStyle/>
          <a:p>
            <a:r>
              <a:rPr lang="en-US" sz="2800" dirty="0"/>
              <a:t>Two separate implementations </a:t>
            </a:r>
          </a:p>
          <a:p>
            <a:r>
              <a:rPr lang="en-US" sz="2800" dirty="0"/>
              <a:t>A&amp;S/AA&amp;D/</a:t>
            </a:r>
            <a:r>
              <a:rPr lang="en-US" sz="2800" dirty="0" err="1"/>
              <a:t>HumEc</a:t>
            </a:r>
            <a:r>
              <a:rPr lang="en-US" sz="2800" dirty="0"/>
              <a:t> and </a:t>
            </a:r>
            <a:r>
              <a:rPr lang="en-US" sz="2800" dirty="0" smtClean="0"/>
              <a:t>IRP/DBP</a:t>
            </a:r>
            <a:endParaRPr lang="en-US" sz="2800" dirty="0"/>
          </a:p>
          <a:p>
            <a:r>
              <a:rPr lang="en-US" sz="2800" dirty="0"/>
              <a:t>Overlapping users</a:t>
            </a:r>
          </a:p>
          <a:p>
            <a:r>
              <a:rPr lang="en-US" sz="2800" dirty="0"/>
              <a:t>Different authentication schemes </a:t>
            </a:r>
          </a:p>
          <a:p>
            <a:r>
              <a:rPr lang="en-US" sz="2800" dirty="0"/>
              <a:t>Different Tableau versions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Background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4800" y="1447800"/>
            <a:ext cx="7715250" cy="399891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One implementation</a:t>
            </a:r>
          </a:p>
          <a:p>
            <a:pPr algn="just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Same authentication for all </a:t>
            </a:r>
            <a:r>
              <a:rPr lang="en-US" sz="2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users</a:t>
            </a:r>
          </a:p>
          <a:p>
            <a:pPr algn="just"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Existing IRP/DBP users and all Publishers 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will see a different log in screen </a:t>
            </a:r>
          </a:p>
          <a:p>
            <a:pPr algn="just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Tableau version 10.1.3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A&amp;S/AA&amp;D/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HumEc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now on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v8.2.17</a:t>
            </a:r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IRP/UBO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now on v10.0.1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Consolidated, centrally administered Tableau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Prod and </a:t>
            </a:r>
            <a:r>
              <a:rPr lang="en-US" sz="2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Test (</a:t>
            </a:r>
            <a:r>
              <a:rPr lang="en-US" sz="2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soon) environments</a:t>
            </a:r>
            <a:endParaRPr lang="en-US" sz="28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Part of CIT ODAA infrastructure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Monitoring and on-call support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Tableau user support is unchanged 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Contact your existing support folk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Consolidated, centrally administered Tableau </a:t>
            </a:r>
          </a:p>
        </p:txBody>
      </p:sp>
    </p:spTree>
    <p:extLst>
      <p:ext uri="{BB962C8B-B14F-4D97-AF65-F5344CB8AC3E}">
        <p14:creationId xmlns:p14="http://schemas.microsoft.com/office/powerpoint/2010/main" val="277174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" y="1524000"/>
            <a:ext cx="8678863" cy="399891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rgbClr val="4D4F53"/>
                </a:solidFill>
              </a:rPr>
              <a:t>User Authentication</a:t>
            </a:r>
          </a:p>
          <a:p>
            <a:pPr marL="0" lvl="0" indent="0" algn="ctr">
              <a:buNone/>
            </a:pPr>
            <a:r>
              <a:rPr lang="en-US" dirty="0">
                <a:solidFill>
                  <a:srgbClr val="4D4F53"/>
                </a:solidFill>
              </a:rPr>
              <a:t>Existing Report Links</a:t>
            </a:r>
          </a:p>
          <a:p>
            <a:pPr marL="0" lvl="0" indent="0" algn="ctr">
              <a:buNone/>
            </a:pPr>
            <a:r>
              <a:rPr lang="en-US" dirty="0">
                <a:solidFill>
                  <a:srgbClr val="4D4F53"/>
                </a:solidFill>
              </a:rPr>
              <a:t>Changes in the New Version</a:t>
            </a:r>
          </a:p>
          <a:p>
            <a:pPr marL="0" lvl="0" indent="0" algn="ctr">
              <a:buNone/>
            </a:pPr>
            <a:r>
              <a:rPr lang="en-US" dirty="0">
                <a:solidFill>
                  <a:srgbClr val="4D4F53"/>
                </a:solidFill>
              </a:rPr>
              <a:t>Tableau Desktop Upgrade</a:t>
            </a: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096000" cy="685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the new instance means to you</a:t>
            </a:r>
            <a:endParaRPr lang="en-US" sz="2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8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000" y="1143001"/>
            <a:ext cx="8678863" cy="3200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A&amp;S/AA&amp;D/</a:t>
            </a:r>
            <a:r>
              <a:rPr lang="en-US" sz="2800" dirty="0" err="1"/>
              <a:t>HumEc</a:t>
            </a:r>
            <a:r>
              <a:rPr lang="en-US" sz="2800" dirty="0"/>
              <a:t> or ‘KPI’ instance.</a:t>
            </a:r>
          </a:p>
          <a:p>
            <a:r>
              <a:rPr lang="en-US" sz="2800" dirty="0"/>
              <a:t>Use a link that routes you to a </a:t>
            </a:r>
            <a:r>
              <a:rPr lang="en-US" sz="2800" dirty="0" err="1"/>
              <a:t>CUWebAuth</a:t>
            </a:r>
            <a:r>
              <a:rPr lang="en-US" sz="2800" dirty="0"/>
              <a:t> login web page for authentication. (aka “Black Box”); CU </a:t>
            </a:r>
            <a:r>
              <a:rPr lang="en-US" sz="2800" dirty="0" err="1"/>
              <a:t>netid</a:t>
            </a:r>
            <a:r>
              <a:rPr lang="en-US" sz="2800" dirty="0"/>
              <a:t> and password</a:t>
            </a:r>
          </a:p>
          <a:p>
            <a:r>
              <a:rPr lang="en-US" sz="2800" dirty="0"/>
              <a:t>Also, you may have had a ‘local’ id on the tableau.kpi.cornell.edu server; CU </a:t>
            </a:r>
            <a:r>
              <a:rPr lang="en-US" sz="2800" dirty="0" err="1" smtClean="0"/>
              <a:t>NetID</a:t>
            </a:r>
            <a:r>
              <a:rPr lang="en-US" sz="2800" dirty="0" smtClean="0"/>
              <a:t> </a:t>
            </a:r>
            <a:r>
              <a:rPr lang="en-US" sz="2800" dirty="0"/>
              <a:t>and ‘local’ password</a:t>
            </a: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858000" cy="685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User Authentication – What you’re used to</a:t>
            </a:r>
            <a:endParaRPr lang="en-US" sz="2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3" t="29940" r="14728" b="18655"/>
          <a:stretch/>
        </p:blipFill>
        <p:spPr>
          <a:xfrm>
            <a:off x="1520031" y="4038600"/>
            <a:ext cx="6400800" cy="24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3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000" y="1143001"/>
            <a:ext cx="8678863" cy="18287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IRP/DBP </a:t>
            </a:r>
            <a:r>
              <a:rPr lang="en-US" sz="2800" dirty="0"/>
              <a:t>instance.</a:t>
            </a:r>
          </a:p>
          <a:p>
            <a:r>
              <a:rPr lang="en-US" sz="2800" dirty="0"/>
              <a:t>Uses Active Directory authentication</a:t>
            </a:r>
          </a:p>
          <a:p>
            <a:r>
              <a:rPr lang="en-US" sz="2800" dirty="0"/>
              <a:t>Use your Cornell </a:t>
            </a:r>
            <a:r>
              <a:rPr lang="en-US" sz="2800" dirty="0" err="1" smtClean="0"/>
              <a:t>NetID</a:t>
            </a:r>
            <a:r>
              <a:rPr lang="en-US" sz="2800" dirty="0" smtClean="0"/>
              <a:t> </a:t>
            </a:r>
            <a:r>
              <a:rPr lang="en-US" sz="2800" dirty="0"/>
              <a:t>and password</a:t>
            </a: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858000" cy="685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User Authentication – What you’re used to</a:t>
            </a:r>
            <a:endParaRPr lang="en-US" sz="2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1"/>
            <a:ext cx="557348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1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000" y="1143001"/>
            <a:ext cx="8678863" cy="1828799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Integrated with Cornell Active Directory Federated Services (ADFS).</a:t>
            </a:r>
          </a:p>
          <a:p>
            <a:r>
              <a:rPr lang="en-US" sz="2800" dirty="0"/>
              <a:t>Complies with ITSO standards for CU web service authentication </a:t>
            </a:r>
          </a:p>
          <a:p>
            <a:r>
              <a:rPr lang="en-US" sz="2800" dirty="0"/>
              <a:t>Use your Cornell </a:t>
            </a:r>
            <a:r>
              <a:rPr lang="en-US" sz="2800" dirty="0" err="1" smtClean="0"/>
              <a:t>NetID</a:t>
            </a:r>
            <a:r>
              <a:rPr lang="en-US" sz="2800" dirty="0" smtClean="0"/>
              <a:t> </a:t>
            </a:r>
            <a:r>
              <a:rPr lang="en-US" sz="2800" dirty="0"/>
              <a:t>and password      </a:t>
            </a:r>
            <a:r>
              <a:rPr lang="en-US" sz="2800" dirty="0" smtClean="0"/>
              <a:t>                           </a:t>
            </a:r>
            <a:endParaRPr lang="en-US" sz="2800" dirty="0"/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1431" y="381000"/>
            <a:ext cx="6858000" cy="68580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User Authentication </a:t>
            </a:r>
            <a:r>
              <a:rPr lang="en-US" sz="2600" dirty="0" smtClean="0">
                <a:solidFill>
                  <a:schemeClr val="tx1"/>
                </a:solidFill>
              </a:rPr>
              <a:t>– New combined Tableau</a:t>
            </a:r>
            <a:endParaRPr lang="en-US" sz="2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19400"/>
            <a:ext cx="5983441" cy="349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1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000" y="1447800"/>
            <a:ext cx="8678863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new URL is </a:t>
            </a:r>
            <a:r>
              <a:rPr lang="en-US" sz="2400" dirty="0" smtClean="0">
                <a:hlinkClick r:id="rId2"/>
              </a:rPr>
              <a:t>https://tableau.cornell.edu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Existing links to the KPI server will work (redirect in web server)</a:t>
            </a:r>
          </a:p>
          <a:p>
            <a:r>
              <a:rPr lang="en-US" sz="2400" dirty="0"/>
              <a:t>No need to reformat URL’s into “Black Box” format for sharing</a:t>
            </a:r>
          </a:p>
          <a:p>
            <a:r>
              <a:rPr lang="en-US" sz="2400" dirty="0"/>
              <a:t>Existing “Black Box” links will </a:t>
            </a:r>
            <a:r>
              <a:rPr lang="en-US" sz="2400" dirty="0" smtClean="0"/>
              <a:t>continue </a:t>
            </a:r>
            <a:r>
              <a:rPr lang="en-US" sz="2400" dirty="0"/>
              <a:t>to work with the new instance.</a:t>
            </a:r>
          </a:p>
          <a:p>
            <a:pPr lvl="2"/>
            <a:r>
              <a:rPr lang="en-US" sz="2200" dirty="0" smtClean="0"/>
              <a:t>However, we recommend switching to the new native URL soon</a:t>
            </a:r>
          </a:p>
          <a:p>
            <a:pPr lvl="3"/>
            <a:r>
              <a:rPr lang="en-US" dirty="0" smtClean="0"/>
              <a:t>Timeframe TBD</a:t>
            </a:r>
            <a:endParaRPr lang="en-US" dirty="0"/>
          </a:p>
          <a:p>
            <a:pPr lvl="2"/>
            <a:r>
              <a:rPr lang="en-US" sz="2200" dirty="0" smtClean="0"/>
              <a:t>Provides transition time to edit </a:t>
            </a:r>
            <a:r>
              <a:rPr lang="en-US" sz="2200" dirty="0"/>
              <a:t>web pages with new URL and </a:t>
            </a:r>
            <a:r>
              <a:rPr lang="en-US" sz="2200" dirty="0" smtClean="0"/>
              <a:t>for users </a:t>
            </a:r>
            <a:r>
              <a:rPr lang="en-US" sz="2200" dirty="0"/>
              <a:t>to change </a:t>
            </a:r>
            <a:r>
              <a:rPr lang="en-US" sz="2200" dirty="0" smtClean="0"/>
              <a:t>report bookmarks</a:t>
            </a:r>
            <a:endParaRPr lang="en-US" sz="2200" dirty="0"/>
          </a:p>
          <a:p>
            <a:endParaRPr lang="en-US" sz="2000" dirty="0" smtClean="0"/>
          </a:p>
          <a:p>
            <a:endParaRPr lang="en-US" sz="2400" dirty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858000" cy="685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Existing Report Links</a:t>
            </a:r>
            <a:endParaRPr lang="en-US" sz="2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91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507</Words>
  <Application>Microsoft Office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</vt:lpstr>
      <vt:lpstr>Times</vt:lpstr>
      <vt:lpstr>Verdana</vt:lpstr>
      <vt:lpstr>Office Theme</vt:lpstr>
      <vt:lpstr>Tableau Upgrade – Combined Instance</vt:lpstr>
      <vt:lpstr>Background</vt:lpstr>
      <vt:lpstr>Consolidated, centrally administered Tableau</vt:lpstr>
      <vt:lpstr>Consolidated, centrally administered Tableau </vt:lpstr>
      <vt:lpstr>What the new instance means to you</vt:lpstr>
      <vt:lpstr>User Authentication – What you’re used to</vt:lpstr>
      <vt:lpstr>User Authentication – What you’re used to</vt:lpstr>
      <vt:lpstr>User Authentication – New combined Tableau</vt:lpstr>
      <vt:lpstr>Existing Report Links</vt:lpstr>
      <vt:lpstr>Existing Report Links</vt:lpstr>
      <vt:lpstr>Tableau differences 8.2 to 10.1</vt:lpstr>
      <vt:lpstr>Performance improvements</vt:lpstr>
      <vt:lpstr>Product Information and Features</vt:lpstr>
      <vt:lpstr>Tableau Desktop Upgrade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Gregory Menzenski</cp:lastModifiedBy>
  <cp:revision>69</cp:revision>
  <dcterms:created xsi:type="dcterms:W3CDTF">2014-05-07T13:58:10Z</dcterms:created>
  <dcterms:modified xsi:type="dcterms:W3CDTF">2017-01-05T18:11:43Z</dcterms:modified>
</cp:coreProperties>
</file>